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3" r:id="rId6"/>
    <p:sldId id="267" r:id="rId7"/>
    <p:sldId id="268" r:id="rId8"/>
    <p:sldId id="269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5" autoAdjust="0"/>
    <p:restoredTop sz="86383" autoAdjust="0"/>
  </p:normalViewPr>
  <p:slideViewPr>
    <p:cSldViewPr>
      <p:cViewPr varScale="1">
        <p:scale>
          <a:sx n="88" d="100"/>
          <a:sy n="88" d="100"/>
        </p:scale>
        <p:origin x="-1706" y="-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07EED7-E49C-4B9C-B7E1-6ACCB62D0A4B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B4221C-9794-4040-BA4F-2DE67A6B02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3"/>
            <a:ext cx="8928992" cy="3312367"/>
          </a:xfrm>
        </p:spPr>
        <p:txBody>
          <a:bodyPr/>
          <a:lstStyle/>
          <a:p>
            <a:pPr marL="182880" indent="0">
              <a:buNone/>
            </a:pPr>
            <a:r>
              <a:rPr lang="ru-RU" sz="2800" dirty="0" smtClean="0">
                <a:effectLst/>
              </a:rPr>
              <a:t>  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Творческий </a:t>
            </a:r>
            <a: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практико-ориентированный </a:t>
            </a:r>
            <a:b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педагогический проект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«</a:t>
            </a:r>
            <a: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Ох, уж эти гаммы и этюды!»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(</a:t>
            </a:r>
            <a: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о взаимосвязи музыкального и технического развития юных музыкантов на основе комплексного подхода в обучении игре на фортепиано</a:t>
            </a:r>
            <a:r>
              <a:rPr lang="ru-RU" sz="2800" dirty="0">
                <a:effectLst/>
                <a:latin typeface="Arial Black" panose="020B0A04020102020204" pitchFamily="34" charset="0"/>
              </a:rPr>
              <a:t>)</a:t>
            </a:r>
            <a:br>
              <a:rPr lang="ru-RU" sz="2800" dirty="0">
                <a:effectLst/>
                <a:latin typeface="Arial Black" panose="020B0A04020102020204" pitchFamily="34" charset="0"/>
              </a:rPr>
            </a:br>
            <a:r>
              <a:rPr lang="ru-RU" sz="2000" dirty="0">
                <a:effectLst/>
              </a:rPr>
              <a:t> 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8" r="15023"/>
          <a:stretch/>
        </p:blipFill>
        <p:spPr>
          <a:xfrm>
            <a:off x="5076056" y="3573016"/>
            <a:ext cx="376838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23528" y="4149080"/>
            <a:ext cx="4608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Авторы: </a:t>
            </a:r>
          </a:p>
          <a:p>
            <a:r>
              <a:rPr lang="ru-RU" sz="2800" dirty="0" smtClean="0">
                <a:latin typeface="Arial Black" panose="020B0A04020102020204" pitchFamily="34" charset="0"/>
                <a:cs typeface="Arial" panose="020B0604020202020204" pitchFamily="34" charset="0"/>
              </a:rPr>
              <a:t>Лебедева Е.А. и Сиротенко И.Ю., преподаватели ДШИ №3 им. О.Б. Ворон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042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r="15950"/>
          <a:stretch/>
        </p:blipFill>
        <p:spPr>
          <a:xfrm>
            <a:off x="5580113" y="3035022"/>
            <a:ext cx="3563888" cy="3678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651621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 Black" panose="020B0A04020102020204" pitchFamily="34" charset="0"/>
              </a:rPr>
              <a:t>Место работы авторов проекта: </a:t>
            </a:r>
            <a:r>
              <a:rPr lang="ru-RU" b="1" dirty="0">
                <a:latin typeface="Arial Black" panose="020B0A04020102020204" pitchFamily="34" charset="0"/>
              </a:rPr>
              <a:t>Муниципальное бюджетное учреждение дополнительного образования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«Детская школа искусств №3 им. </a:t>
            </a:r>
            <a:r>
              <a:rPr lang="ru-RU" b="1" dirty="0" err="1">
                <a:latin typeface="Arial Black" panose="020B0A04020102020204" pitchFamily="34" charset="0"/>
              </a:rPr>
              <a:t>О.Б.Воронец</a:t>
            </a:r>
            <a:r>
              <a:rPr lang="ru-RU" b="1" dirty="0">
                <a:latin typeface="Arial Black" panose="020B0A04020102020204" pitchFamily="34" charset="0"/>
              </a:rPr>
              <a:t>»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b="1" dirty="0">
                <a:latin typeface="Arial Black" panose="020B0A04020102020204" pitchFamily="34" charset="0"/>
              </a:rPr>
              <a:t> 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Место реализации проекта: ДШИ №</a:t>
            </a:r>
            <a:r>
              <a:rPr lang="ru-RU" b="1" dirty="0">
                <a:latin typeface="Arial Black" panose="020B0A04020102020204" pitchFamily="34" charset="0"/>
              </a:rPr>
              <a:t>3 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b="1" dirty="0">
                <a:latin typeface="Arial Black" panose="020B0A04020102020204" pitchFamily="34" charset="0"/>
              </a:rPr>
              <a:t> 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Тема проекта:</a:t>
            </a:r>
            <a:r>
              <a:rPr lang="ru-RU" b="1" dirty="0"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«Ох, уж эти гаммы и этюды!» (о взаимосвязи музыкального и технического развития юных музыкантов на основе комплексного подхода в обучении игре на фортепиано)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 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Предметное направление</a:t>
            </a:r>
            <a:r>
              <a:rPr lang="ru-RU" b="1" dirty="0">
                <a:latin typeface="Arial Black" panose="020B0A04020102020204" pitchFamily="34" charset="0"/>
              </a:rPr>
              <a:t>: </a:t>
            </a:r>
            <a:r>
              <a:rPr lang="ru-RU" dirty="0">
                <a:latin typeface="Arial Black" panose="020B0A04020102020204" pitchFamily="34" charset="0"/>
              </a:rPr>
              <a:t>фортепиано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 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Целевая аудитория</a:t>
            </a:r>
            <a:r>
              <a:rPr lang="ru-RU" sz="2000" dirty="0">
                <a:latin typeface="Arial Black" panose="020B0A04020102020204" pitchFamily="34" charset="0"/>
              </a:rPr>
              <a:t>: 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r>
              <a:rPr lang="ru-RU" dirty="0" smtClean="0">
                <a:latin typeface="Arial Black" panose="020B0A04020102020204" pitchFamily="34" charset="0"/>
              </a:rPr>
              <a:t>учащиеся </a:t>
            </a:r>
            <a:r>
              <a:rPr lang="ru-RU" dirty="0">
                <a:latin typeface="Arial Black" panose="020B0A04020102020204" pitchFamily="34" charset="0"/>
              </a:rPr>
              <a:t>2-6 классов ДШИ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 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Тип проекта: </a:t>
            </a:r>
            <a:r>
              <a:rPr lang="ru-RU" dirty="0">
                <a:latin typeface="Arial Black" panose="020B0A04020102020204" pitchFamily="34" charset="0"/>
              </a:rPr>
              <a:t>творческий, </a:t>
            </a:r>
            <a:endParaRPr lang="ru-RU" dirty="0" smtClean="0">
              <a:latin typeface="Arial Black" panose="020B0A04020102020204" pitchFamily="34" charset="0"/>
            </a:endParaRPr>
          </a:p>
          <a:p>
            <a:r>
              <a:rPr lang="ru-RU" dirty="0" smtClean="0">
                <a:latin typeface="Arial Black" panose="020B0A04020102020204" pitchFamily="34" charset="0"/>
              </a:rPr>
              <a:t>практико-ориентированный,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групповой, краткосрочный </a:t>
            </a:r>
          </a:p>
          <a:p>
            <a:r>
              <a:rPr lang="ru-RU" dirty="0"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33271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5" r="33250" b="22287"/>
          <a:stretch/>
        </p:blipFill>
        <p:spPr>
          <a:xfrm>
            <a:off x="4243665" y="147800"/>
            <a:ext cx="4654391" cy="3641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51520" y="404664"/>
            <a:ext cx="468052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 Black" panose="020B0A04020102020204" pitchFamily="34" charset="0"/>
              </a:rPr>
              <a:t>Содержание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 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b="1" dirty="0">
                <a:latin typeface="Arial Black" panose="020B0A04020102020204" pitchFamily="34" charset="0"/>
              </a:rPr>
              <a:t>Паспорт </a:t>
            </a:r>
            <a:r>
              <a:rPr lang="ru-RU" sz="2000" b="1" dirty="0" smtClean="0">
                <a:latin typeface="Arial Black" panose="020B0A04020102020204" pitchFamily="34" charset="0"/>
              </a:rPr>
              <a:t>проекта</a:t>
            </a:r>
            <a:r>
              <a:rPr lang="ru-RU" sz="2000" b="1" dirty="0">
                <a:latin typeface="Arial Black" panose="020B0A04020102020204" pitchFamily="34" charset="0"/>
              </a:rPr>
              <a:t>			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I. Пояснительная </a:t>
            </a:r>
            <a:r>
              <a:rPr lang="ru-RU" sz="2000" dirty="0" smtClean="0">
                <a:latin typeface="Arial Black" panose="020B0A04020102020204" pitchFamily="34" charset="0"/>
              </a:rPr>
              <a:t>записка</a:t>
            </a:r>
            <a:r>
              <a:rPr lang="ru-RU" sz="2000" dirty="0">
                <a:latin typeface="Arial Black" panose="020B0A04020102020204" pitchFamily="34" charset="0"/>
              </a:rPr>
              <a:t>			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1. 1. Методическое обоснование проекта 				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1. 2. Актуальность проекта				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1.3. Предполагаемые риски и пути их преодоления					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1.4. Этапы работы над проектом			</a:t>
            </a:r>
            <a:r>
              <a:rPr lang="ru-RU" sz="2400" dirty="0"/>
              <a:t>				</a:t>
            </a:r>
            <a:r>
              <a:rPr lang="ru-RU" sz="2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77343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6631"/>
            <a:ext cx="4167032" cy="5556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260649"/>
            <a:ext cx="504056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II. </a:t>
            </a:r>
            <a:r>
              <a:rPr lang="ru-RU" sz="2800" b="1" dirty="0">
                <a:latin typeface="Arial Black" panose="020B0A04020102020204" pitchFamily="34" charset="0"/>
              </a:rPr>
              <a:t>Реализация проекта «Ох, уж эти гаммы и этюды!» </a:t>
            </a:r>
            <a:r>
              <a:rPr lang="ru-RU" sz="2800" dirty="0">
                <a:latin typeface="Arial Black" panose="020B0A04020102020204" pitchFamily="34" charset="0"/>
              </a:rPr>
              <a:t>						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2.1. Методические принципы технического развития 					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2.2. Гаммы как основа технического развития пианиста				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2.3. Приемы и способы разучивания этюдов</a:t>
            </a:r>
            <a:r>
              <a:rPr lang="ru-RU" dirty="0">
                <a:latin typeface="Arial Black" panose="020B0A04020102020204" pitchFamily="34" charset="0"/>
              </a:rPr>
              <a:t>		</a:t>
            </a:r>
            <a:r>
              <a:rPr lang="ru-RU" sz="1600" dirty="0">
                <a:latin typeface="Arial Black" panose="020B0A04020102020204" pitchFamily="34" charset="0"/>
              </a:rPr>
              <a:t>	</a:t>
            </a:r>
            <a:endParaRPr lang="ru-RU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05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489654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III. </a:t>
            </a:r>
            <a:r>
              <a:rPr lang="ru-RU" sz="2400" b="1" dirty="0">
                <a:latin typeface="Arial Black" panose="020B0A04020102020204" pitchFamily="34" charset="0"/>
              </a:rPr>
              <a:t>Содержание практической деятельности по реализации </a:t>
            </a:r>
            <a:r>
              <a:rPr lang="ru-RU" sz="2400" b="1" dirty="0" smtClean="0">
                <a:latin typeface="Arial Black" panose="020B0A04020102020204" pitchFamily="34" charset="0"/>
              </a:rPr>
              <a:t>проекта</a:t>
            </a:r>
            <a:endParaRPr lang="ru-RU" sz="2400" b="1" dirty="0">
              <a:latin typeface="Arial Black" panose="020B0A04020102020204" pitchFamily="34" charset="0"/>
            </a:endParaRPr>
          </a:p>
          <a:p>
            <a:r>
              <a:rPr lang="ru-RU" sz="2400" dirty="0">
                <a:latin typeface="Arial Black" panose="020B0A04020102020204" pitchFamily="34" charset="0"/>
              </a:rPr>
              <a:t>3.1. Условия реализации педагогического проекта		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3.2. План реализации проекта 		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3.3. Формы практической </a:t>
            </a:r>
            <a:r>
              <a:rPr lang="ru-RU" sz="2400" dirty="0" smtClean="0">
                <a:latin typeface="Arial Black" panose="020B0A04020102020204" pitchFamily="34" charset="0"/>
              </a:rPr>
              <a:t>деятельности </a:t>
            </a:r>
          </a:p>
          <a:p>
            <a:r>
              <a:rPr lang="ru-RU" sz="2400" dirty="0" smtClean="0">
                <a:latin typeface="Arial Black" panose="020B0A04020102020204" pitchFamily="34" charset="0"/>
              </a:rPr>
              <a:t>3.4</a:t>
            </a:r>
            <a:r>
              <a:rPr lang="ru-RU" sz="2400" dirty="0">
                <a:latin typeface="Arial Black" panose="020B0A04020102020204" pitchFamily="34" charset="0"/>
              </a:rPr>
              <a:t>. Методы и критерии отслеживания </a:t>
            </a:r>
            <a:r>
              <a:rPr lang="ru-RU" sz="2400" dirty="0" smtClean="0">
                <a:latin typeface="Arial Black" panose="020B0A04020102020204" pitchFamily="34" charset="0"/>
              </a:rPr>
              <a:t>результатов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				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IV. Итоги и перспективы на будущее				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Литература 			</a:t>
            </a:r>
            <a:r>
              <a:rPr lang="ru-RU" sz="2000" dirty="0"/>
              <a:t>		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5245"/>
            <a:ext cx="3816424" cy="5088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242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6632"/>
            <a:ext cx="3435847" cy="4581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513" y="260648"/>
            <a:ext cx="597666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>
                <a:latin typeface="Arial Black" panose="020B0A04020102020204" pitchFamily="34" charset="0"/>
              </a:rPr>
              <a:t>План реализации </a:t>
            </a:r>
            <a:r>
              <a:rPr lang="ru-RU" sz="2400" b="1" dirty="0" smtClean="0">
                <a:latin typeface="Arial Black" panose="020B0A04020102020204" pitchFamily="34" charset="0"/>
              </a:rPr>
              <a:t>проекта</a:t>
            </a:r>
            <a:endParaRPr lang="ru-RU" sz="2400" b="1" dirty="0">
              <a:latin typeface="Arial Black" panose="020B0A04020102020204" pitchFamily="34" charset="0"/>
            </a:endParaRPr>
          </a:p>
          <a:p>
            <a:r>
              <a:rPr lang="en-US" sz="2400" b="1" dirty="0" smtClean="0">
                <a:latin typeface="Arial Black" panose="020B0A04020102020204" pitchFamily="34" charset="0"/>
              </a:rPr>
              <a:t>I</a:t>
            </a:r>
            <a:r>
              <a:rPr lang="ru-RU" sz="2400" b="1" dirty="0" smtClean="0">
                <a:latin typeface="Arial Black" panose="020B0A04020102020204" pitchFamily="34" charset="0"/>
              </a:rPr>
              <a:t> Этап подготовительный </a:t>
            </a:r>
          </a:p>
          <a:p>
            <a:r>
              <a:rPr lang="ru-RU" sz="2400" dirty="0" smtClean="0">
                <a:latin typeface="Arial Black" panose="020B0A04020102020204" pitchFamily="34" charset="0"/>
              </a:rPr>
              <a:t>Сентябрь-октябрь </a:t>
            </a:r>
            <a:r>
              <a:rPr lang="ru-RU" sz="2400" dirty="0">
                <a:latin typeface="Arial Black" panose="020B0A04020102020204" pitchFamily="34" charset="0"/>
              </a:rPr>
              <a:t>2020 </a:t>
            </a:r>
            <a:r>
              <a:rPr lang="ru-RU" sz="2400" dirty="0" smtClean="0">
                <a:latin typeface="Arial Black" panose="020B0A04020102020204" pitchFamily="34" charset="0"/>
              </a:rPr>
              <a:t>года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анализ технического развития </a:t>
            </a:r>
            <a:r>
              <a:rPr lang="ru-RU" sz="2400" dirty="0" smtClean="0">
                <a:latin typeface="Arial Black" panose="020B0A04020102020204" pitchFamily="34" charset="0"/>
              </a:rPr>
              <a:t>учащихся изучение </a:t>
            </a:r>
            <a:r>
              <a:rPr lang="ru-RU" sz="2400" dirty="0">
                <a:latin typeface="Arial Black" panose="020B0A04020102020204" pitchFamily="34" charset="0"/>
              </a:rPr>
              <a:t>психологической, музыкально-педагогической и нотной литературы. </a:t>
            </a:r>
            <a:r>
              <a:rPr lang="ru-RU" sz="2400" dirty="0" smtClean="0">
                <a:latin typeface="Arial Black" panose="020B0A04020102020204" pitchFamily="34" charset="0"/>
              </a:rPr>
              <a:t>Разработка </a:t>
            </a:r>
            <a:r>
              <a:rPr lang="ru-RU" sz="2400" dirty="0">
                <a:latin typeface="Arial Black" panose="020B0A04020102020204" pitchFamily="34" charset="0"/>
              </a:rPr>
              <a:t>программа проекта в целом.</a:t>
            </a:r>
            <a:endParaRPr lang="ru-RU" sz="2400" dirty="0" smtClean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Создание </a:t>
            </a:r>
            <a:r>
              <a:rPr lang="ru-RU" sz="2400" dirty="0">
                <a:latin typeface="Arial Black" panose="020B0A04020102020204" pitchFamily="34" charset="0"/>
              </a:rPr>
              <a:t>комплекса диагностических процедур и методов, направленных на выявление и отслеживание технического развития </a:t>
            </a:r>
            <a:r>
              <a:rPr lang="ru-RU" sz="2400" dirty="0" smtClean="0">
                <a:latin typeface="Arial Black" panose="020B0A04020102020204" pitchFamily="34" charset="0"/>
              </a:rPr>
              <a:t>учащихся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 Black" panose="020B0A04020102020204" pitchFamily="34" charset="0"/>
              </a:rPr>
              <a:t>Координация работы по реализации </a:t>
            </a:r>
            <a:r>
              <a:rPr lang="ru-RU" sz="2400" dirty="0" smtClean="0">
                <a:latin typeface="Arial Black" panose="020B0A04020102020204" pitchFamily="34" charset="0"/>
              </a:rPr>
              <a:t>проекта</a:t>
            </a:r>
            <a:endParaRPr lang="ru-RU" sz="24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 Black" panose="020B0A04020102020204" pitchFamily="34" charset="0"/>
              </a:rPr>
              <a:t>Информационное </a:t>
            </a:r>
            <a:r>
              <a:rPr lang="ru-RU" sz="2400" dirty="0" smtClean="0">
                <a:latin typeface="Arial Black" panose="020B0A04020102020204" pitchFamily="34" charset="0"/>
              </a:rPr>
              <a:t>обеспечение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7176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260648"/>
            <a:ext cx="56886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 Black" panose="020B0A04020102020204" pitchFamily="34" charset="0"/>
              </a:rPr>
              <a:t>II</a:t>
            </a:r>
            <a:r>
              <a:rPr lang="ru-RU" b="1" dirty="0">
                <a:latin typeface="Arial Black" panose="020B0A04020102020204" pitchFamily="34" charset="0"/>
              </a:rPr>
              <a:t> этап – практико-ориентированный (</a:t>
            </a:r>
            <a:r>
              <a:rPr lang="ru-RU" b="1" dirty="0" smtClean="0">
                <a:latin typeface="Arial Black" panose="020B0A04020102020204" pitchFamily="34" charset="0"/>
              </a:rPr>
              <a:t>ноябрь-февраль 2021г</a:t>
            </a:r>
            <a:r>
              <a:rPr lang="ru-RU" b="1" dirty="0">
                <a:latin typeface="Arial Black" panose="020B0A04020102020204" pitchFamily="34" charset="0"/>
              </a:rPr>
              <a:t>.) – </a:t>
            </a:r>
            <a:r>
              <a:rPr lang="ru-RU" dirty="0">
                <a:latin typeface="Arial Black" panose="020B0A04020102020204" pitchFamily="34" charset="0"/>
              </a:rPr>
              <a:t>апробирование методики преподавания с активным применением разнообразных форм, приемов и методов обучения. Проведение мероприятий проекта</a:t>
            </a:r>
            <a:r>
              <a:rPr lang="ru-RU" b="1" dirty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направленных </a:t>
            </a:r>
            <a:r>
              <a:rPr lang="ru-RU" dirty="0">
                <a:latin typeface="Arial Black" panose="020B0A04020102020204" pitchFamily="34" charset="0"/>
              </a:rPr>
              <a:t>на внедрение в педагогическую практику новых форм работы по техническому развитию обучающихся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  <a:endParaRPr lang="ru-RU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Arial Black" panose="020B0A04020102020204" pitchFamily="34" charset="0"/>
              </a:rPr>
              <a:t>Осуществление педагогического сопровождения  детей в рамках </a:t>
            </a:r>
            <a:r>
              <a:rPr lang="ru-RU" dirty="0" smtClean="0">
                <a:latin typeface="Arial Black" panose="020B0A04020102020204" pitchFamily="34" charset="0"/>
              </a:rPr>
              <a:t>проекта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latin typeface="Arial Black" panose="020B0A04020102020204" pitchFamily="34" charset="0"/>
              </a:rPr>
              <a:t>Мотивационная поддержка участников проекта   в условиях практического этапа его реализации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  <a:endParaRPr lang="ru-RU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 Black" panose="020B0A04020102020204" pitchFamily="34" charset="0"/>
              </a:rPr>
              <a:t>Мероприятия:</a:t>
            </a:r>
          </a:p>
          <a:p>
            <a:r>
              <a:rPr lang="ru-RU" dirty="0">
                <a:latin typeface="Arial Black" panose="020B0A04020102020204" pitchFamily="34" charset="0"/>
              </a:rPr>
              <a:t>-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классный час</a:t>
            </a:r>
          </a:p>
          <a:p>
            <a:r>
              <a:rPr lang="ru-RU" dirty="0">
                <a:latin typeface="Arial Black" panose="020B0A04020102020204" pitchFamily="34" charset="0"/>
              </a:rPr>
              <a:t>- </a:t>
            </a:r>
            <a:r>
              <a:rPr lang="ru-RU" dirty="0" smtClean="0">
                <a:latin typeface="Arial Black" panose="020B0A04020102020204" pitchFamily="34" charset="0"/>
              </a:rPr>
              <a:t>буклет </a:t>
            </a:r>
            <a:r>
              <a:rPr lang="ru-RU" dirty="0">
                <a:latin typeface="Arial Black" panose="020B0A04020102020204" pitchFamily="34" charset="0"/>
              </a:rPr>
              <a:t>по аппликатуре гамм, арпеджио, аккордов</a:t>
            </a:r>
          </a:p>
          <a:p>
            <a:r>
              <a:rPr lang="ru-RU" dirty="0">
                <a:latin typeface="Arial Black" panose="020B0A04020102020204" pitchFamily="34" charset="0"/>
              </a:rPr>
              <a:t>- викторина</a:t>
            </a:r>
          </a:p>
          <a:p>
            <a:r>
              <a:rPr lang="ru-RU" dirty="0">
                <a:latin typeface="Arial Black" panose="020B0A04020102020204" pitchFamily="34" charset="0"/>
              </a:rPr>
              <a:t>- защита проектов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9" t="5313" b="-3193"/>
          <a:stretch/>
        </p:blipFill>
        <p:spPr>
          <a:xfrm rot="5400000">
            <a:off x="4842295" y="634099"/>
            <a:ext cx="4680521" cy="3645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1329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8" r="7773"/>
          <a:stretch/>
        </p:blipFill>
        <p:spPr>
          <a:xfrm>
            <a:off x="6078375" y="44624"/>
            <a:ext cx="3046857" cy="4052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61926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 Black" panose="020B0A04020102020204" pitchFamily="34" charset="0"/>
              </a:rPr>
              <a:t>III</a:t>
            </a:r>
            <a:r>
              <a:rPr lang="ru-RU" sz="2000" b="1" dirty="0">
                <a:latin typeface="Arial Black" panose="020B0A04020102020204" pitchFamily="34" charset="0"/>
              </a:rPr>
              <a:t> этап – аналитико-обобщающий, заключительный   (март 2021 года) – </a:t>
            </a:r>
            <a:r>
              <a:rPr lang="ru-RU" sz="2000" dirty="0">
                <a:latin typeface="Arial Black" panose="020B0A04020102020204" pitchFamily="34" charset="0"/>
              </a:rPr>
              <a:t>анализ и оценка результатов деятельности учащихся, итогов реализации проекта: сопоставление фактических и прогнозируемых (ожидаемых) результатов</a:t>
            </a:r>
            <a:r>
              <a:rPr lang="ru-RU" sz="2000" dirty="0" smtClean="0">
                <a:latin typeface="Arial Black" panose="020B0A04020102020204" pitchFamily="34" charset="0"/>
              </a:rPr>
              <a:t>.</a:t>
            </a:r>
          </a:p>
          <a:p>
            <a:endParaRPr lang="ru-RU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 Black" panose="020B0A04020102020204" pitchFamily="34" charset="0"/>
              </a:rPr>
              <a:t>Получение объективной информации о  достигнутых  результатах  и 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Black" panose="020B0A04020102020204" pitchFamily="34" charset="0"/>
              </a:rPr>
              <a:t>степени </a:t>
            </a:r>
            <a:r>
              <a:rPr lang="ru-RU" sz="2000" dirty="0">
                <a:latin typeface="Arial Black" panose="020B0A04020102020204" pitchFamily="34" charset="0"/>
              </a:rPr>
              <a:t>их соответствия </a:t>
            </a:r>
            <a:r>
              <a:rPr lang="ru-RU" sz="2000" dirty="0" smtClean="0">
                <a:latin typeface="Arial Black" panose="020B0A04020102020204" pitchFamily="34" charset="0"/>
              </a:rPr>
              <a:t>требованиям</a:t>
            </a:r>
            <a:endParaRPr lang="ru-RU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 Black" panose="020B0A04020102020204" pitchFamily="34" charset="0"/>
              </a:rPr>
              <a:t>Стимулирование и поддержки учащихся достигших  результатов в различных видах познавательной и творческой деятельности</a:t>
            </a:r>
            <a:r>
              <a:rPr lang="ru-RU" sz="2000" dirty="0" smtClean="0">
                <a:latin typeface="Arial Black" panose="020B0A040201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 Black" panose="020B0A04020102020204" pitchFamily="34" charset="0"/>
              </a:rPr>
              <a:t>Представление  опыта работы в конкурсах и конференциях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70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5" r="33250" b="22287"/>
          <a:stretch/>
        </p:blipFill>
        <p:spPr>
          <a:xfrm>
            <a:off x="3767690" y="1393904"/>
            <a:ext cx="4902441" cy="3835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8271" y="5072571"/>
            <a:ext cx="8856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Благодарим </a:t>
            </a:r>
            <a:r>
              <a:rPr lang="ru-RU" sz="44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за </a:t>
            </a:r>
            <a:r>
              <a:rPr lang="ru-RU" sz="44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внимание!</a:t>
            </a:r>
            <a:endParaRPr lang="ru-RU" sz="4400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218" y="116632"/>
            <a:ext cx="84982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«</a:t>
            </a:r>
            <a:r>
              <a:rPr lang="ru-RU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Хотите быть великими? </a:t>
            </a:r>
            <a:endParaRPr lang="ru-RU" sz="4000" b="1" i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Тогда </a:t>
            </a:r>
            <a:r>
              <a:rPr lang="ru-RU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играйте этюды Черни</a:t>
            </a:r>
            <a:r>
              <a:rPr lang="ru-RU" sz="4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!»</a:t>
            </a:r>
          </a:p>
          <a:p>
            <a:endParaRPr lang="ru-RU" sz="4000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ru-RU" sz="4000" b="1" i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Ференц</a:t>
            </a:r>
            <a:r>
              <a:rPr lang="ru-RU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Лист</a:t>
            </a:r>
            <a:endParaRPr lang="ru-RU" sz="4000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666784"/>
            <a:ext cx="4253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88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325</TotalTime>
  <Words>278</Words>
  <Application>Microsoft Office PowerPoint</Application>
  <PresentationFormat>Экран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   Творческий практико-ориентированный  педагогический проект  «Ох, уж эти гаммы и этюды!»  (о взаимосвязи музыкального и технического развития юных музыкантов на основе комплексного подхода в обучении игре на фортепиано)  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Некоторые особенности ме</dc:title>
  <dc:creator>RePack by Diakov</dc:creator>
  <cp:lastModifiedBy>RePack by Diakov</cp:lastModifiedBy>
  <cp:revision>28</cp:revision>
  <dcterms:created xsi:type="dcterms:W3CDTF">2017-03-13T17:58:39Z</dcterms:created>
  <dcterms:modified xsi:type="dcterms:W3CDTF">2020-10-26T15:20:21Z</dcterms:modified>
</cp:coreProperties>
</file>