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8"/>
  </p:notes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horzBarState="maximized">
    <p:restoredLeft sz="34564" autoAdjust="0"/>
    <p:restoredTop sz="76973" autoAdjust="0"/>
  </p:normalViewPr>
  <p:slideViewPr>
    <p:cSldViewPr>
      <p:cViewPr>
        <p:scale>
          <a:sx n="100" d="100"/>
          <a:sy n="100" d="100"/>
        </p:scale>
        <p:origin x="-1050" y="-78"/>
      </p:cViewPr>
      <p:guideLst>
        <p:guide orient="horz" pos="2160"/>
        <p:guide pos="2880"/>
      </p:guideLst>
    </p:cSldViewPr>
  </p:slideViewPr>
  <p:outlineViewPr>
    <p:cViewPr>
      <p:scale>
        <a:sx n="33" d="100"/>
        <a:sy n="33" d="100"/>
      </p:scale>
      <p:origin x="228"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A3AB57-41E0-4ADD-AA93-416B5DEE6F14}" type="datetimeFigureOut">
              <a:rPr lang="ru-RU" smtClean="0"/>
              <a:t>26.10.2020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1AB168-6243-4160-BC75-A13D2F07754F}"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51AB168-6243-4160-BC75-A13D2F07754F}" type="slidenum">
              <a:rPr lang="ru-RU" smtClean="0"/>
              <a:t>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51AB168-6243-4160-BC75-A13D2F07754F}" type="slidenum">
              <a:rPr lang="ru-RU" smtClean="0"/>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25.10.2020</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25.10.2020</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25.10.2020</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25.10.2020</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628" y="4214818"/>
            <a:ext cx="3571900" cy="2357454"/>
          </a:xfrm>
        </p:spPr>
        <p:txBody>
          <a:bodyPr>
            <a:normAutofit/>
          </a:bodyPr>
          <a:lstStyle/>
          <a:p>
            <a:pPr algn="l"/>
            <a:r>
              <a:rPr lang="ru-RU" dirty="0" smtClean="0"/>
              <a:t>Выполнил преподаватель ДШИ</a:t>
            </a:r>
            <a:r>
              <a:rPr lang="en-US" dirty="0" smtClean="0"/>
              <a:t> </a:t>
            </a:r>
            <a:r>
              <a:rPr lang="ru-RU" dirty="0" smtClean="0"/>
              <a:t>№3</a:t>
            </a:r>
          </a:p>
          <a:p>
            <a:pPr algn="l"/>
            <a:r>
              <a:rPr lang="ru-RU" dirty="0" smtClean="0"/>
              <a:t> Самойлова Юлия Сергеевна</a:t>
            </a:r>
          </a:p>
          <a:p>
            <a:endParaRPr lang="ru-RU" dirty="0"/>
          </a:p>
        </p:txBody>
      </p:sp>
      <p:sp>
        <p:nvSpPr>
          <p:cNvPr id="2" name="Заголовок 1"/>
          <p:cNvSpPr>
            <a:spLocks noGrp="1"/>
          </p:cNvSpPr>
          <p:nvPr>
            <p:ph type="ctrTitle"/>
          </p:nvPr>
        </p:nvSpPr>
        <p:spPr>
          <a:xfrm>
            <a:off x="214282" y="928671"/>
            <a:ext cx="8643998" cy="2357454"/>
          </a:xfrm>
        </p:spPr>
        <p:txBody>
          <a:bodyPr>
            <a:normAutofit fontScale="90000"/>
          </a:bodyPr>
          <a:lstStyle/>
          <a:p>
            <a:pPr algn="l"/>
            <a:r>
              <a:rPr lang="ru-RU" sz="4400" dirty="0" smtClean="0"/>
              <a:t>Презентация на тему</a:t>
            </a:r>
            <a:br>
              <a:rPr lang="ru-RU" sz="4400" dirty="0" smtClean="0"/>
            </a:br>
            <a:r>
              <a:rPr lang="ru-RU" sz="4400" dirty="0" smtClean="0"/>
              <a:t>«Этапы работы над музыкальным произведением в классе аккордеона.»</a:t>
            </a:r>
            <a:br>
              <a:rPr lang="ru-RU" sz="4400" dirty="0" smtClean="0"/>
            </a:br>
            <a:endParaRPr lang="ru-RU" sz="4400" dirty="0"/>
          </a:p>
        </p:txBody>
      </p:sp>
      <p:pic>
        <p:nvPicPr>
          <p:cNvPr id="5" name="Рисунок 4" descr="красивые-картинки-art-art-девушка-Аккордеон-4695336.jpeg"/>
          <p:cNvPicPr>
            <a:picLocks noChangeAspect="1"/>
          </p:cNvPicPr>
          <p:nvPr/>
        </p:nvPicPr>
        <p:blipFill>
          <a:blip r:embed="rId2" cstate="print"/>
          <a:stretch>
            <a:fillRect/>
          </a:stretch>
        </p:blipFill>
        <p:spPr>
          <a:xfrm>
            <a:off x="0" y="3381231"/>
            <a:ext cx="4643438" cy="3104912"/>
          </a:xfrm>
          <a:prstGeom prst="rect">
            <a:avLst/>
          </a:prstGeom>
        </p:spPr>
      </p:pic>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3714776"/>
          </a:xfrm>
        </p:spPr>
        <p:txBody>
          <a:bodyPr>
            <a:normAutofit fontScale="90000"/>
          </a:bodyPr>
          <a:lstStyle/>
          <a:p>
            <a:r>
              <a:rPr lang="ru-RU" sz="4000" dirty="0" smtClean="0"/>
              <a:t>В период технической отделки произведения главная задача преподавателя и учащегося – окончательно определить технические приемы для лучшего воплощения авторского замысла.</a:t>
            </a:r>
            <a:endParaRPr lang="ru-RU" sz="4000" dirty="0"/>
          </a:p>
        </p:txBody>
      </p:sp>
      <p:pic>
        <p:nvPicPr>
          <p:cNvPr id="16387" name="Picture 3" descr="C:\Users\User\Pictures\Cute-Girls-and-Sheet-Music-Backgrounds-1200x900.jpg"/>
          <p:cNvPicPr>
            <a:picLocks noChangeAspect="1" noChangeArrowheads="1"/>
          </p:cNvPicPr>
          <p:nvPr/>
        </p:nvPicPr>
        <p:blipFill>
          <a:blip r:embed="rId2" cstate="print"/>
          <a:srcRect/>
          <a:stretch>
            <a:fillRect/>
          </a:stretch>
        </p:blipFill>
        <p:spPr bwMode="auto">
          <a:xfrm>
            <a:off x="4929190" y="3643314"/>
            <a:ext cx="3429024" cy="273051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5643602"/>
          </a:xfrm>
        </p:spPr>
        <p:txBody>
          <a:bodyPr>
            <a:normAutofit fontScale="90000"/>
          </a:bodyPr>
          <a:lstStyle/>
          <a:p>
            <a:r>
              <a:rPr lang="ru-RU" dirty="0" smtClean="0"/>
              <a:t>Чтобы ученик не терял целостного представления о произведении , следует работу над деталями чередовать с проигрыванием больших отрывков и всего произведения. Иначе говоря, работа над отдельными частями должна помогать усвоению целого.</a:t>
            </a:r>
            <a:br>
              <a:rPr lang="ru-RU" dirty="0" smtClean="0"/>
            </a:b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3786214"/>
          </a:xfrm>
        </p:spPr>
        <p:txBody>
          <a:bodyPr/>
          <a:lstStyle/>
          <a:p>
            <a:r>
              <a:rPr lang="ru-RU" sz="4000" dirty="0" smtClean="0"/>
              <a:t>В контексте </a:t>
            </a:r>
            <a:r>
              <a:rPr lang="ru-RU" sz="4000" dirty="0" smtClean="0"/>
              <a:t>каждого произведения </a:t>
            </a:r>
            <a:r>
              <a:rPr lang="ru-RU" sz="4000" dirty="0" smtClean="0"/>
              <a:t>существует определенная градация силы звука. Сущность нюансов, динамический уровень будет зависеть от стиля, жанра, характера конкретного произведения.</a:t>
            </a:r>
            <a:endParaRPr lang="ru-RU" sz="4000" dirty="0"/>
          </a:p>
        </p:txBody>
      </p:sp>
      <p:pic>
        <p:nvPicPr>
          <p:cNvPr id="17410" name="Picture 2" descr="C:\Users\User\Pictures\922013c061a48055d1e6dbd530fd4ad5.jpeg"/>
          <p:cNvPicPr>
            <a:picLocks noChangeAspect="1" noChangeArrowheads="1"/>
          </p:cNvPicPr>
          <p:nvPr/>
        </p:nvPicPr>
        <p:blipFill>
          <a:blip r:embed="rId2" cstate="print"/>
          <a:srcRect/>
          <a:stretch>
            <a:fillRect/>
          </a:stretch>
        </p:blipFill>
        <p:spPr bwMode="auto">
          <a:xfrm>
            <a:off x="2928926" y="4357694"/>
            <a:ext cx="2857520" cy="228601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5214974"/>
          </a:xfrm>
        </p:spPr>
        <p:txBody>
          <a:bodyPr>
            <a:noAutofit/>
          </a:bodyPr>
          <a:lstStyle/>
          <a:p>
            <a:r>
              <a:rPr lang="ru-RU" sz="3200" dirty="0" smtClean="0"/>
              <a:t>Третий, завершающий этап работы над музыкальным произведением. Основная задача третьего этапа – найти и окончательно претворить в исполнении музыкальный образ, как в целом, так и в мельчайших деталях</a:t>
            </a:r>
            <a:r>
              <a:rPr lang="ru-RU" sz="3200" dirty="0" smtClean="0"/>
              <a:t>.</a:t>
            </a:r>
            <a:r>
              <a:rPr lang="ru-RU" sz="3200" dirty="0" smtClean="0"/>
              <a:t> Очень важно, чтобы задуманный исполнителем план интерпретации произведения полностью соответствовал стилю, содержанию и форме исполняемого произведения. </a:t>
            </a:r>
            <a:endParaRPr lang="ru-RU"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28670"/>
            <a:ext cx="8229600" cy="6643734"/>
          </a:xfrm>
        </p:spPr>
        <p:txBody>
          <a:bodyPr>
            <a:normAutofit fontScale="90000"/>
          </a:bodyPr>
          <a:lstStyle/>
          <a:p>
            <a:r>
              <a:rPr lang="ru-RU" sz="3600" dirty="0" smtClean="0"/>
              <a:t>  </a:t>
            </a:r>
            <a:br>
              <a:rPr lang="ru-RU" sz="3600" dirty="0" smtClean="0"/>
            </a:br>
            <a:r>
              <a:rPr lang="ru-RU" sz="3600" dirty="0" smtClean="0"/>
              <a:t/>
            </a:r>
            <a:br>
              <a:rPr lang="ru-RU" sz="3600" dirty="0" smtClean="0"/>
            </a:br>
            <a:r>
              <a:rPr lang="ru-RU" sz="3600" dirty="0" smtClean="0"/>
              <a:t>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t>
            </a:r>
            <a:r>
              <a:rPr lang="ru-RU" sz="3600" dirty="0" smtClean="0"/>
              <a:t>  </a:t>
            </a:r>
            <a:r>
              <a:rPr lang="ru-RU" sz="3100" dirty="0" smtClean="0"/>
              <a:t>Перед </a:t>
            </a:r>
            <a:r>
              <a:rPr lang="ru-RU" sz="3100" dirty="0" smtClean="0"/>
              <a:t>концертом полезно проигрывать произведение с полной эмоциональной отдачей, предварительно настроив себя на концертный лад</a:t>
            </a:r>
            <a:r>
              <a:rPr lang="ru-RU" sz="3100" dirty="0" smtClean="0"/>
              <a:t>.</a:t>
            </a:r>
            <a:r>
              <a:rPr lang="ru-RU" sz="3100" dirty="0" smtClean="0"/>
              <a:t> </a:t>
            </a:r>
            <a:r>
              <a:rPr lang="ru-RU" sz="3100" dirty="0" smtClean="0"/>
              <a:t/>
            </a:r>
            <a:br>
              <a:rPr lang="ru-RU" sz="3100" dirty="0" smtClean="0"/>
            </a:br>
            <a:r>
              <a:rPr lang="ru-RU" sz="3100" dirty="0" smtClean="0"/>
              <a:t/>
            </a:r>
            <a:br>
              <a:rPr lang="ru-RU" sz="3100" dirty="0" smtClean="0"/>
            </a:br>
            <a:r>
              <a:rPr lang="ru-RU" sz="3100" dirty="0" smtClean="0"/>
              <a:t>   В </a:t>
            </a:r>
            <a:r>
              <a:rPr lang="ru-RU" sz="3100" dirty="0" smtClean="0"/>
              <a:t>день концерта следует хорошо выспаться, быть сытым, руки должны быть в тепле и разогреты. Необходимо проиграть пьесы  в средних темпах, без эмоций. Надо стараться меньше разговаривать, не находиться в шумной компании. </a:t>
            </a:r>
            <a:r>
              <a:rPr lang="ru-RU" sz="3100" dirty="0" smtClean="0"/>
              <a:t/>
            </a:r>
            <a:br>
              <a:rPr lang="ru-RU" sz="3100" dirty="0" smtClean="0"/>
            </a:br>
            <a:r>
              <a:rPr lang="ru-RU" sz="2800" dirty="0" smtClean="0"/>
              <a:t> </a:t>
            </a:r>
            <a:r>
              <a:rPr lang="ru-RU" sz="2800" dirty="0" smtClean="0"/>
              <a:t>  </a:t>
            </a:r>
            <a:br>
              <a:rPr lang="ru-RU" sz="2800" dirty="0" smtClean="0"/>
            </a:br>
            <a:r>
              <a:rPr lang="ru-RU" sz="2800" dirty="0" smtClean="0"/>
              <a:t>  Во </a:t>
            </a:r>
            <a:r>
              <a:rPr lang="ru-RU" sz="2800" dirty="0" smtClean="0"/>
              <a:t>время концерта </a:t>
            </a:r>
            <a:r>
              <a:rPr lang="ru-RU" sz="2800" dirty="0" smtClean="0"/>
              <a:t> </a:t>
            </a:r>
            <a:r>
              <a:rPr lang="ru-RU" sz="2800" b="1" dirty="0" smtClean="0"/>
              <a:t>главное </a:t>
            </a:r>
            <a:r>
              <a:rPr lang="ru-RU" sz="2800" b="1" dirty="0" smtClean="0"/>
              <a:t>– сохранить течение музыки. </a:t>
            </a:r>
            <a:r>
              <a:rPr lang="ru-RU" sz="3100" b="1" dirty="0" smtClean="0"/>
              <a:t/>
            </a:r>
            <a:br>
              <a:rPr lang="ru-RU" sz="3100" b="1" dirty="0" smtClean="0"/>
            </a:br>
            <a:r>
              <a:rPr lang="ru-RU" dirty="0" smtClean="0"/>
              <a:t/>
            </a:r>
            <a:br>
              <a:rPr lang="ru-RU" dirty="0" smtClean="0"/>
            </a:br>
            <a:r>
              <a:rPr lang="ru-RU" dirty="0" smtClean="0"/>
              <a:t/>
            </a:r>
            <a:br>
              <a:rPr lang="ru-RU" dirty="0" smtClean="0"/>
            </a:br>
            <a:r>
              <a:rPr lang="ru-RU" dirty="0" smtClean="0"/>
              <a:t/>
            </a:r>
            <a:br>
              <a:rPr lang="ru-RU" dirty="0" smtClean="0"/>
            </a:b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6419872"/>
          </a:xfrm>
        </p:spPr>
        <p:txBody>
          <a:bodyPr>
            <a:normAutofit fontScale="90000"/>
          </a:bodyPr>
          <a:lstStyle/>
          <a:p>
            <a:r>
              <a:rPr lang="ru-RU" dirty="0" smtClean="0"/>
              <a:t>Вся работа музыканта над произведением направлена на то, чтобы оно звучало в концертном исполнении</a:t>
            </a:r>
            <a:r>
              <a:rPr lang="ru-RU" dirty="0" smtClean="0"/>
              <a:t>.</a:t>
            </a:r>
            <a:r>
              <a:rPr lang="ru-RU" dirty="0" smtClean="0"/>
              <a:t> Удачное, яркое, эмоционально наполненное и в то же время глубоко продуманное исполнение, всегда будет иметь важное значение для учащегося, а иногда может оказаться и крупным </a:t>
            </a:r>
            <a:r>
              <a:rPr lang="ru-RU" dirty="0" smtClean="0"/>
              <a:t>достижением!</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229600" cy="2786082"/>
          </a:xfrm>
        </p:spPr>
        <p:txBody>
          <a:bodyPr>
            <a:normAutofit/>
          </a:bodyPr>
          <a:lstStyle/>
          <a:p>
            <a:pPr algn="ctr"/>
            <a:r>
              <a:rPr lang="ru-RU" sz="8000" dirty="0" smtClean="0"/>
              <a:t>Спасибо за внимание!</a:t>
            </a:r>
            <a:endParaRPr lang="ru-RU" sz="8000" dirty="0"/>
          </a:p>
        </p:txBody>
      </p:sp>
      <p:pic>
        <p:nvPicPr>
          <p:cNvPr id="3" name="Рисунок 2" descr="depositphotos_83984840-stock-photo-vintage-accordion-among-the-autumn.jpg"/>
          <p:cNvPicPr>
            <a:picLocks noChangeAspect="1"/>
          </p:cNvPicPr>
          <p:nvPr/>
        </p:nvPicPr>
        <p:blipFill>
          <a:blip r:embed="rId2"/>
          <a:stretch>
            <a:fillRect/>
          </a:stretch>
        </p:blipFill>
        <p:spPr>
          <a:xfrm>
            <a:off x="2285984" y="3571876"/>
            <a:ext cx="4594953" cy="278608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928670"/>
            <a:ext cx="8401080" cy="5395930"/>
          </a:xfrm>
        </p:spPr>
        <p:txBody>
          <a:bodyPr>
            <a:normAutofit/>
          </a:bodyPr>
          <a:lstStyle/>
          <a:p>
            <a:r>
              <a:rPr lang="ru-RU" sz="4000" dirty="0" smtClean="0"/>
              <a:t>Работа над музыкальным произведением </a:t>
            </a:r>
            <a:r>
              <a:rPr lang="en-US" sz="4000" dirty="0" smtClean="0"/>
              <a:t>- </a:t>
            </a:r>
            <a:r>
              <a:rPr lang="ru-RU" sz="4000" dirty="0" smtClean="0"/>
              <a:t>это сложный творческий процесс</a:t>
            </a:r>
            <a:r>
              <a:rPr lang="ru-RU" sz="4000" dirty="0" smtClean="0"/>
              <a:t>, </a:t>
            </a:r>
            <a:r>
              <a:rPr lang="ru-RU" sz="4000" dirty="0" smtClean="0"/>
              <a:t>так как залог успешных результатов </a:t>
            </a:r>
            <a:r>
              <a:rPr lang="ru-RU" sz="4000" dirty="0" smtClean="0"/>
              <a:t>– это умение </a:t>
            </a:r>
            <a:r>
              <a:rPr lang="ru-RU" sz="4000" dirty="0" smtClean="0"/>
              <a:t>правильно определить ход и содержание работы над данным произведением.</a:t>
            </a:r>
          </a:p>
          <a:p>
            <a:endParaRPr lang="ru-RU" sz="4000" dirty="0"/>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2357430"/>
            <a:ext cx="8572560" cy="2714644"/>
          </a:xfrm>
        </p:spPr>
        <p:txBody>
          <a:bodyPr/>
          <a:lstStyle/>
          <a:p>
            <a:endParaRPr lang="ru-RU" dirty="0" smtClean="0"/>
          </a:p>
          <a:p>
            <a:r>
              <a:rPr lang="ru-RU" sz="3200" dirty="0" smtClean="0"/>
              <a:t>Общее ознакомление с произведением.</a:t>
            </a:r>
          </a:p>
          <a:p>
            <a:r>
              <a:rPr lang="ru-RU" sz="3200" dirty="0" smtClean="0"/>
              <a:t>Детальный разбор (анализ).</a:t>
            </a:r>
          </a:p>
          <a:p>
            <a:r>
              <a:rPr lang="ru-RU" sz="3200" dirty="0" smtClean="0"/>
              <a:t>Художественная доработка произведения.</a:t>
            </a:r>
          </a:p>
          <a:p>
            <a:endParaRPr lang="ru-RU" dirty="0"/>
          </a:p>
        </p:txBody>
      </p:sp>
      <p:sp>
        <p:nvSpPr>
          <p:cNvPr id="3" name="Заголовок 2"/>
          <p:cNvSpPr>
            <a:spLocks noGrp="1"/>
          </p:cNvSpPr>
          <p:nvPr>
            <p:ph type="title"/>
          </p:nvPr>
        </p:nvSpPr>
        <p:spPr>
          <a:xfrm>
            <a:off x="214282" y="571480"/>
            <a:ext cx="8472518" cy="1571636"/>
          </a:xfrm>
        </p:spPr>
        <p:txBody>
          <a:bodyPr>
            <a:noAutofit/>
          </a:bodyPr>
          <a:lstStyle/>
          <a:p>
            <a:r>
              <a:rPr sz="2800" smtClean="0"/>
              <a:t/>
            </a:r>
            <a:br>
              <a:rPr sz="2800" smtClean="0"/>
            </a:br>
            <a:r>
              <a:rPr sz="2800" smtClean="0"/>
              <a:t>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r>
            <a:br>
              <a:rPr sz="2800" smtClean="0"/>
            </a:br>
            <a:r>
              <a:rPr sz="2800" smtClean="0"/>
              <a:t>  </a:t>
            </a:r>
            <a:br>
              <a:rPr sz="2800" smtClean="0"/>
            </a:br>
            <a:r>
              <a:rPr sz="2800" smtClean="0"/>
              <a:t/>
            </a:r>
            <a:br>
              <a:rPr sz="2800" smtClean="0"/>
            </a:br>
            <a:r>
              <a:rPr sz="2800" smtClean="0"/>
              <a:t/>
            </a:r>
            <a:br>
              <a:rPr sz="280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sz="2800" smtClean="0"/>
              <a:t/>
            </a:r>
            <a:br>
              <a:rPr sz="2800" smtClean="0"/>
            </a:br>
            <a:endParaRPr lang="ru-RU" sz="2400" dirty="0"/>
          </a:p>
        </p:txBody>
      </p:sp>
      <p:sp>
        <p:nvSpPr>
          <p:cNvPr id="1025" name="Rectangle 1"/>
          <p:cNvSpPr>
            <a:spLocks noChangeArrowheads="1"/>
          </p:cNvSpPr>
          <p:nvPr/>
        </p:nvSpPr>
        <p:spPr bwMode="auto">
          <a:xfrm>
            <a:off x="214282" y="0"/>
            <a:ext cx="892971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Долголетняя педагогическая практика показывает, что форму      работы над музыкальным произведением представляется целесообразным выделить в три этапа:</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Рисунок 4" descr="c6e1e8ee-11a5-4bb5-9ce4-11bc2bfe1848_0.png"/>
          <p:cNvPicPr>
            <a:picLocks noChangeAspect="1"/>
          </p:cNvPicPr>
          <p:nvPr/>
        </p:nvPicPr>
        <p:blipFill>
          <a:blip r:embed="rId3" cstate="print"/>
          <a:stretch>
            <a:fillRect/>
          </a:stretch>
        </p:blipFill>
        <p:spPr>
          <a:xfrm>
            <a:off x="1643042" y="4786322"/>
            <a:ext cx="5764210" cy="18783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2857496"/>
            <a:ext cx="8401080" cy="3238504"/>
          </a:xfrm>
        </p:spPr>
        <p:txBody>
          <a:bodyPr/>
          <a:lstStyle/>
          <a:p>
            <a:r>
              <a:rPr lang="ru-RU" dirty="0" smtClean="0"/>
              <a:t>1.Репертуар, как средство воспитания музыканта</a:t>
            </a:r>
            <a:r>
              <a:rPr lang="ru-RU" dirty="0" smtClean="0"/>
              <a:t>.</a:t>
            </a:r>
          </a:p>
          <a:p>
            <a:r>
              <a:rPr lang="ru-RU" dirty="0" smtClean="0"/>
              <a:t>2. Общее ознакомление с сочинением (эпоха, стиль, анализ тематического материала</a:t>
            </a:r>
            <a:r>
              <a:rPr lang="ru-RU" dirty="0" smtClean="0"/>
              <a:t>).</a:t>
            </a:r>
          </a:p>
          <a:p>
            <a:r>
              <a:rPr lang="ru-RU" dirty="0" smtClean="0"/>
              <a:t>3. Чтение с листа.</a:t>
            </a:r>
          </a:p>
          <a:p>
            <a:endParaRPr lang="ru-RU" dirty="0" smtClean="0"/>
          </a:p>
          <a:p>
            <a:endParaRPr lang="ru-RU" dirty="0"/>
          </a:p>
        </p:txBody>
      </p:sp>
      <p:sp>
        <p:nvSpPr>
          <p:cNvPr id="3" name="Заголовок 2"/>
          <p:cNvSpPr>
            <a:spLocks noGrp="1"/>
          </p:cNvSpPr>
          <p:nvPr>
            <p:ph type="title"/>
          </p:nvPr>
        </p:nvSpPr>
        <p:spPr>
          <a:xfrm>
            <a:off x="457200" y="152400"/>
            <a:ext cx="8229600" cy="2347906"/>
          </a:xfrm>
        </p:spPr>
        <p:txBody>
          <a:bodyPr>
            <a:normAutofit/>
          </a:bodyPr>
          <a:lstStyle/>
          <a:p>
            <a:r>
              <a:rPr lang="ru-RU" sz="2700" dirty="0" smtClean="0"/>
              <a:t>    На </a:t>
            </a:r>
            <a:r>
              <a:rPr lang="ru-RU" sz="2700" dirty="0" smtClean="0"/>
              <a:t>первом этапе работы учащегося над музыкальным произведением, очень важно, чтобы он смог получить целостное представление </a:t>
            </a:r>
            <a:r>
              <a:rPr lang="ru-RU" sz="2700" dirty="0" smtClean="0"/>
              <a:t> о музыкальном  произведении.</a:t>
            </a:r>
            <a:endParaRPr lang="ru-RU" dirty="0"/>
          </a:p>
        </p:txBody>
      </p:sp>
      <p:pic>
        <p:nvPicPr>
          <p:cNvPr id="4" name="Рисунок 3" descr="unnamed.jpg"/>
          <p:cNvPicPr>
            <a:picLocks noChangeAspect="1"/>
          </p:cNvPicPr>
          <p:nvPr/>
        </p:nvPicPr>
        <p:blipFill>
          <a:blip r:embed="rId3" cstate="print"/>
          <a:stretch>
            <a:fillRect/>
          </a:stretch>
        </p:blipFill>
        <p:spPr>
          <a:xfrm>
            <a:off x="3714744" y="4643446"/>
            <a:ext cx="1785926" cy="178592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b261b6f61a62d7cc37d4e6e05eda4903585f8a95.jpeg"/>
          <p:cNvPicPr>
            <a:picLocks noGrp="1" noChangeAspect="1"/>
          </p:cNvPicPr>
          <p:nvPr>
            <p:ph idx="1"/>
          </p:nvPr>
        </p:nvPicPr>
        <p:blipFill>
          <a:blip r:embed="rId2"/>
          <a:stretch>
            <a:fillRect/>
          </a:stretch>
        </p:blipFill>
        <p:spPr>
          <a:xfrm>
            <a:off x="2786050" y="3513847"/>
            <a:ext cx="5214974" cy="3096905"/>
          </a:xfrm>
        </p:spPr>
      </p:pic>
      <p:sp>
        <p:nvSpPr>
          <p:cNvPr id="3" name="Заголовок 2"/>
          <p:cNvSpPr>
            <a:spLocks noGrp="1"/>
          </p:cNvSpPr>
          <p:nvPr>
            <p:ph type="title"/>
          </p:nvPr>
        </p:nvSpPr>
        <p:spPr>
          <a:xfrm>
            <a:off x="571472" y="1285860"/>
            <a:ext cx="8115328" cy="2714644"/>
          </a:xfrm>
        </p:spPr>
        <p:txBody>
          <a:bodyPr>
            <a:normAutofit fontScale="90000"/>
          </a:bodyPr>
          <a:lstStyle/>
          <a:p>
            <a:r>
              <a:rPr lang="ru-RU" dirty="0" smtClean="0"/>
              <a:t>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3100" dirty="0" smtClean="0"/>
              <a:t>П</a:t>
            </a:r>
            <a:r>
              <a:rPr lang="ru-RU" sz="3100" dirty="0" smtClean="0"/>
              <a:t>ервый </a:t>
            </a:r>
            <a:r>
              <a:rPr lang="ru-RU" sz="3100" dirty="0" smtClean="0"/>
              <a:t>этап </a:t>
            </a:r>
            <a:r>
              <a:rPr lang="ru-RU" sz="3100" dirty="0" smtClean="0"/>
              <a:t>работы - это создание </a:t>
            </a:r>
            <a:r>
              <a:rPr lang="ru-RU" sz="3100" dirty="0" smtClean="0"/>
              <a:t>эмоционально – окрашенного образа и выявлением основных трудностей на пути к достижению конечного художественного </a:t>
            </a:r>
            <a:r>
              <a:rPr lang="ru-RU" sz="3100" dirty="0" smtClean="0"/>
              <a:t>результата</a:t>
            </a:r>
            <a:r>
              <a:rPr lang="ru-RU" sz="3100" dirty="0" smtClean="0"/>
              <a:t>,</a:t>
            </a:r>
            <a:r>
              <a:rPr lang="ru-RU" sz="2800" dirty="0" smtClean="0"/>
              <a:t> получение представления о </a:t>
            </a:r>
            <a:r>
              <a:rPr lang="ru-RU" sz="2800" dirty="0" smtClean="0"/>
              <a:t>стиле, форме, мелодических линях, гармонических особенностях.  </a:t>
            </a:r>
            <a:br>
              <a:rPr lang="ru-RU" sz="2800" dirty="0" smtClean="0"/>
            </a:br>
            <a:endParaRPr lang="ru-RU" sz="3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5848368"/>
          </a:xfrm>
        </p:spPr>
        <p:txBody>
          <a:bodyPr>
            <a:normAutofit fontScale="90000"/>
          </a:bodyPr>
          <a:lstStyle/>
          <a:p>
            <a:r>
              <a:rPr lang="ru-RU" sz="4000" dirty="0" smtClean="0"/>
              <a:t>   Второй </a:t>
            </a:r>
            <a:r>
              <a:rPr lang="ru-RU" sz="4000" dirty="0" smtClean="0"/>
              <a:t>этап работы над музыкальным произведением – это длительный </a:t>
            </a:r>
            <a:r>
              <a:rPr lang="ru-RU" sz="4000" dirty="0" smtClean="0"/>
              <a:t>период.  </a:t>
            </a:r>
            <a:r>
              <a:rPr lang="ru-RU" sz="4000" dirty="0" smtClean="0"/>
              <a:t>На этом этапе работы над произведением ученик должен вполне овладеть сочинением, то есть понять его художественное содержание соблюдая </a:t>
            </a:r>
            <a:r>
              <a:rPr lang="ru-RU" sz="4000" dirty="0" smtClean="0"/>
              <a:t>агогические </a:t>
            </a:r>
            <a:r>
              <a:rPr lang="ru-RU" sz="4000" dirty="0" smtClean="0"/>
              <a:t>и динамические нюансы, преодолеть технические трудности, выучить произведение наизусть, не теряя его художественного целого.</a:t>
            </a:r>
            <a:endParaRPr lang="ru-RU" sz="4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5634054"/>
          </a:xfrm>
        </p:spPr>
        <p:txBody>
          <a:bodyPr>
            <a:normAutofit fontScale="90000"/>
          </a:bodyPr>
          <a:lstStyle/>
          <a:p>
            <a:r>
              <a:rPr lang="ru-RU" dirty="0" smtClean="0"/>
              <a:t>Исключительную роль в творческом процессе музыканта играет ритм. Он рассматривается как один из основных элементов музыкального языка, так как ритм – это закономерное чередование музыкальных звуков, одно из основных выразительных и формообразующих средств музыки.</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4929222"/>
          </a:xfrm>
        </p:spPr>
        <p:txBody>
          <a:bodyPr>
            <a:normAutofit fontScale="90000"/>
          </a:bodyPr>
          <a:lstStyle/>
          <a:p>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3600" dirty="0" smtClean="0"/>
              <a:t>Работа </a:t>
            </a:r>
            <a:r>
              <a:rPr lang="ru-RU" sz="3600" dirty="0" smtClean="0"/>
              <a:t>над мелодией начинается с первых шагов обучения</a:t>
            </a:r>
            <a:r>
              <a:rPr lang="ru-RU" sz="3600" smtClean="0"/>
              <a:t>.</a:t>
            </a:r>
            <a:r>
              <a:rPr lang="ru-RU" sz="3600" smtClean="0"/>
              <a:t> </a:t>
            </a:r>
            <a:r>
              <a:rPr lang="ru-RU" sz="3600" smtClean="0"/>
              <a:t> </a:t>
            </a:r>
            <a:r>
              <a:rPr lang="ru-RU" sz="3600" dirty="0" smtClean="0"/>
              <a:t>Уже при разучивании небольших пьес, используемых в начале обучения, ученику следует дать понятие о фразировке, о расчленении мелодической линии на фразы</a:t>
            </a:r>
            <a:r>
              <a:rPr lang="ru-RU" sz="3600" dirty="0" smtClean="0"/>
              <a:t>.</a:t>
            </a:r>
            <a:r>
              <a:rPr lang="ru-RU" sz="3600" dirty="0" smtClean="0"/>
              <a:t> Фраза – это относительно законченная часть мелодии, заключающая в себе определенный </a:t>
            </a:r>
            <a:r>
              <a:rPr lang="ru-RU" sz="3600" dirty="0" smtClean="0"/>
              <a:t>смысл.</a:t>
            </a:r>
            <a:r>
              <a:rPr lang="ru-RU" dirty="0" smtClean="0"/>
              <a:t/>
            </a:r>
            <a:br>
              <a:rPr lang="ru-RU" dirty="0" smtClean="0"/>
            </a:br>
            <a:r>
              <a:rPr lang="ru-RU" dirty="0" smtClean="0"/>
              <a:t/>
            </a:r>
            <a:br>
              <a:rPr lang="ru-RU" dirty="0" smtClean="0"/>
            </a:br>
            <a:endParaRPr lang="ru-RU" dirty="0"/>
          </a:p>
        </p:txBody>
      </p:sp>
      <p:pic>
        <p:nvPicPr>
          <p:cNvPr id="3" name="Рисунок 2" descr="depositphotos_272260480-stock-illustration-guitar-with-balloons-and-accordion.jpg"/>
          <p:cNvPicPr>
            <a:picLocks noChangeAspect="1"/>
          </p:cNvPicPr>
          <p:nvPr/>
        </p:nvPicPr>
        <p:blipFill>
          <a:blip r:embed="rId2" cstate="print"/>
          <a:stretch>
            <a:fillRect/>
          </a:stretch>
        </p:blipFill>
        <p:spPr>
          <a:xfrm>
            <a:off x="3929058" y="4714884"/>
            <a:ext cx="1522274" cy="158094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3500462"/>
          </a:xfrm>
        </p:spPr>
        <p:txBody>
          <a:bodyPr>
            <a:noAutofit/>
          </a:bodyPr>
          <a:lstStyle/>
          <a:p>
            <a:r>
              <a:rPr lang="ru-RU" sz="2800" dirty="0" smtClean="0"/>
              <a:t>Существенное значение в процессе работы над музыкальным произведением имеет установление темпа, соответствующего содержанию этого </a:t>
            </a:r>
            <a:r>
              <a:rPr lang="ru-RU" sz="2800" dirty="0" smtClean="0"/>
              <a:t>произведения. </a:t>
            </a:r>
            <a:r>
              <a:rPr lang="ru-RU" sz="2800" dirty="0" smtClean="0"/>
              <a:t>Не менее важной на этой стадии изучения произведения является работа по подбору </a:t>
            </a:r>
            <a:r>
              <a:rPr lang="ru-RU" sz="2800" dirty="0" smtClean="0"/>
              <a:t>аппликатуры, так как удачно расставленная аппликатура </a:t>
            </a:r>
            <a:r>
              <a:rPr lang="ru-RU" sz="2800" dirty="0" smtClean="0"/>
              <a:t>позволяет сэкономить немало времени и найти более короткий путь к достижению цели.</a:t>
            </a:r>
            <a:endParaRPr lang="ru-RU" sz="2800" dirty="0"/>
          </a:p>
        </p:txBody>
      </p:sp>
      <p:pic>
        <p:nvPicPr>
          <p:cNvPr id="3" name="Рисунок 2" descr="maxresdefault.jpg"/>
          <p:cNvPicPr>
            <a:picLocks noChangeAspect="1"/>
          </p:cNvPicPr>
          <p:nvPr/>
        </p:nvPicPr>
        <p:blipFill>
          <a:blip r:embed="rId2" cstate="print"/>
          <a:stretch>
            <a:fillRect/>
          </a:stretch>
        </p:blipFill>
        <p:spPr>
          <a:xfrm>
            <a:off x="2357422" y="4071942"/>
            <a:ext cx="4302219" cy="241999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501</TotalTime>
  <Words>450</Words>
  <PresentationFormat>Экран (4:3)</PresentationFormat>
  <Paragraphs>33</Paragraphs>
  <Slides>16</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Бумажная</vt:lpstr>
      <vt:lpstr>Презентация на тему «Этапы работы над музыкальным произведением в классе аккордеона.» </vt:lpstr>
      <vt:lpstr>Слайд 2</vt:lpstr>
      <vt:lpstr>                           \       </vt:lpstr>
      <vt:lpstr>    На первом этапе работы учащегося над музыкальным произведением, очень важно, чтобы он смог получить целостное представление  о музыкальном  произведении.</vt:lpstr>
      <vt:lpstr>                                                                                            Первый этап работы - это создание эмоционально – окрашенного образа и выявлением основных трудностей на пути к достижению конечного художественного результата, получение представления о стиле, форме, мелодических линях, гармонических особенностях.   </vt:lpstr>
      <vt:lpstr>   Второй этап работы над музыкальным произведением – это длительный период.  На этом этапе работы над произведением ученик должен вполне овладеть сочинением, то есть понять его художественное содержание соблюдая агогические и динамические нюансы, преодолеть технические трудности, выучить произведение наизусть, не теряя его художественного целого.</vt:lpstr>
      <vt:lpstr>Исключительную роль в творческом процессе музыканта играет ритм. Он рассматривается как один из основных элементов музыкального языка, так как ритм – это закономерное чередование музыкальных звуков, одно из основных выразительных и формообразующих средств музыки.</vt:lpstr>
      <vt:lpstr>             Работа над мелодией начинается с первых шагов обучения.  Уже при разучивании небольших пьес, используемых в начале обучения, ученику следует дать понятие о фразировке, о расчленении мелодической линии на фразы. Фраза – это относительно законченная часть мелодии, заключающая в себе определенный смысл.  </vt:lpstr>
      <vt:lpstr>Существенное значение в процессе работы над музыкальным произведением имеет установление темпа, соответствующего содержанию этого произведения. Не менее важной на этой стадии изучения произведения является работа по подбору аппликатуры, так как удачно расставленная аппликатура позволяет сэкономить немало времени и найти более короткий путь к достижению цели.</vt:lpstr>
      <vt:lpstr>В период технической отделки произведения главная задача преподавателя и учащегося – окончательно определить технические приемы для лучшего воплощения авторского замысла.</vt:lpstr>
      <vt:lpstr>Чтобы ученик не терял целостного представления о произведении , следует работу над деталями чередовать с проигрыванием больших отрывков и всего произведения. Иначе говоря, работа над отдельными частями должна помогать усвоению целого. </vt:lpstr>
      <vt:lpstr>В контексте каждого произведения существует определенная градация силы звука. Сущность нюансов, динамический уровень будет зависеть от стиля, жанра, характера конкретного произведения.</vt:lpstr>
      <vt:lpstr>Третий, завершающий этап работы над музыкальным произведением. Основная задача третьего этапа – найти и окончательно претворить в исполнении музыкальный образ, как в целом, так и в мельчайших деталях. Очень важно, чтобы задуманный исполнителем план интерпретации произведения полностью соответствовал стилю, содержанию и форме исполняемого произведения. </vt:lpstr>
      <vt:lpstr>           Перед концертом полезно проигрывать произведение с полной эмоциональной отдачей, предварительно настроив себя на концертный лад.      В день концерта следует хорошо выспаться, быть сытым, руки должны быть в тепле и разогреты. Необходимо проиграть пьесы  в средних темпах, без эмоций. Надо стараться меньше разговаривать, не находиться в шумной компании.        Во время концерта  главное – сохранить течение музыки.     </vt:lpstr>
      <vt:lpstr>Вся работа музыканта над произведением направлена на то, чтобы оно звучало в концертном исполнении. Удачное, яркое, эмоционально наполненное и в то же время глубоко продуманное исполнение, всегда будет иметь важное значение для учащегося, а иногда может оказаться и крупным достижением!</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тему «Этапы работы над музыкальным произведением в классе аккордеона.»</dc:title>
  <dc:creator>User</dc:creator>
  <cp:lastModifiedBy>User</cp:lastModifiedBy>
  <cp:revision>38</cp:revision>
  <dcterms:created xsi:type="dcterms:W3CDTF">2020-10-18T15:35:44Z</dcterms:created>
  <dcterms:modified xsi:type="dcterms:W3CDTF">2020-10-25T23:55:48Z</dcterms:modified>
</cp:coreProperties>
</file>