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1" r:id="rId4"/>
    <p:sldId id="269" r:id="rId5"/>
    <p:sldId id="262" r:id="rId6"/>
    <p:sldId id="291" r:id="rId7"/>
    <p:sldId id="273" r:id="rId8"/>
    <p:sldId id="275" r:id="rId9"/>
    <p:sldId id="276" r:id="rId10"/>
    <p:sldId id="272" r:id="rId11"/>
    <p:sldId id="271" r:id="rId12"/>
    <p:sldId id="265" r:id="rId13"/>
    <p:sldId id="267" r:id="rId14"/>
    <p:sldId id="281" r:id="rId15"/>
    <p:sldId id="288" r:id="rId16"/>
    <p:sldId id="286" r:id="rId17"/>
    <p:sldId id="287" r:id="rId18"/>
    <p:sldId id="289" r:id="rId19"/>
    <p:sldId id="29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97D1"/>
    <a:srgbClr val="FFFFFF"/>
    <a:srgbClr val="FD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1" d="100"/>
          <a:sy n="101" d="100"/>
        </p:scale>
        <p:origin x="-15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alphaModFix amt="5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muzyka_940_410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835696" y="1124744"/>
            <a:ext cx="6119262" cy="496002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47664" y="1196752"/>
            <a:ext cx="6120680" cy="864095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0_2459c_3a2651b_L.pn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8797"/>
            <a:ext cx="9144000" cy="6866797"/>
          </a:xfrm>
          <a:prstGeom prst="rect">
            <a:avLst/>
          </a:prstGeom>
          <a:ln w="76200">
            <a:noFill/>
          </a:ln>
        </p:spPr>
      </p:pic>
      <p:sp>
        <p:nvSpPr>
          <p:cNvPr id="11" name="Рамка 1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333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 descr="0_126fe7_380a1ba4_orig.png"/>
          <p:cNvPicPr>
            <a:picLocks noChangeAspect="1"/>
          </p:cNvPicPr>
          <p:nvPr userDrawn="1"/>
        </p:nvPicPr>
        <p:blipFill>
          <a:blip r:embed="rId5" cstate="print">
            <a:lum bright="30000"/>
          </a:blip>
          <a:stretch>
            <a:fillRect/>
          </a:stretch>
        </p:blipFill>
        <p:spPr>
          <a:xfrm flipH="1">
            <a:off x="251519" y="5013176"/>
            <a:ext cx="1358817" cy="1569375"/>
          </a:xfrm>
          <a:prstGeom prst="rect">
            <a:avLst/>
          </a:prstGeom>
        </p:spPr>
      </p:pic>
      <p:pic>
        <p:nvPicPr>
          <p:cNvPr id="12" name="Рисунок 11" descr="j0432548.png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001159">
            <a:off x="917740" y="4035274"/>
            <a:ext cx="1280163" cy="115214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pic>
        <p:nvPicPr>
          <p:cNvPr id="14" name="Рисунок 13" descr="j0432548.png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001159">
            <a:off x="6822396" y="2451098"/>
            <a:ext cx="1280163" cy="115214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pic>
        <p:nvPicPr>
          <p:cNvPr id="15" name="Рисунок 14" descr="h44.png"/>
          <p:cNvPicPr>
            <a:picLocks noChangeAspect="1"/>
          </p:cNvPicPr>
          <p:nvPr userDrawn="1"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 rot="815120">
            <a:off x="7906764" y="256597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6" name="Рисунок 15" descr="h44.png"/>
          <p:cNvPicPr>
            <a:picLocks noChangeAspect="1"/>
          </p:cNvPicPr>
          <p:nvPr userDrawn="1"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>
            <a:off x="962893" y="307490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9" name="Рисунок 18" descr="h44.png"/>
          <p:cNvPicPr>
            <a:picLocks noChangeAspect="1"/>
          </p:cNvPicPr>
          <p:nvPr userDrawn="1"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 rot="191724">
            <a:off x="5100198" y="2007217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0" name="Рисунок 19" descr="h44.png"/>
          <p:cNvPicPr>
            <a:picLocks noChangeAspect="1"/>
          </p:cNvPicPr>
          <p:nvPr userDrawn="1"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 rot="529826">
            <a:off x="1179511" y="2180117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1" name="Рисунок 20" descr="h44.png"/>
          <p:cNvPicPr>
            <a:picLocks noChangeAspect="1"/>
          </p:cNvPicPr>
          <p:nvPr userDrawn="1"/>
        </p:nvPicPr>
        <p:blipFill>
          <a:blip r:embed="rId7" cstate="print">
            <a:lum bright="70000" contrast="-70000"/>
          </a:blip>
          <a:stretch>
            <a:fillRect/>
          </a:stretch>
        </p:blipFill>
        <p:spPr>
          <a:xfrm rot="1002646">
            <a:off x="6724973" y="4624109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2" name="Рисунок 21" descr="j0432548.png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51920" y="980728"/>
            <a:ext cx="1280163" cy="115214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275114_html_m6631b079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>
            <a:off x="2123728" y="1988840"/>
            <a:ext cx="3816424" cy="364902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Рисунок 6" descr="music-159868_960_720-768x651.png"/>
          <p:cNvPicPr>
            <a:picLocks noChangeAspect="1"/>
          </p:cNvPicPr>
          <p:nvPr userDrawn="1"/>
        </p:nvPicPr>
        <p:blipFill>
          <a:blip r:embed="rId15" cstate="print">
            <a:lum bright="70000" contrast="-70000"/>
          </a:blip>
          <a:stretch>
            <a:fillRect/>
          </a:stretch>
        </p:blipFill>
        <p:spPr>
          <a:xfrm>
            <a:off x="4716016" y="2996952"/>
            <a:ext cx="4300031" cy="3644948"/>
          </a:xfrm>
          <a:prstGeom prst="roundRect">
            <a:avLst>
              <a:gd name="adj" fmla="val 33856"/>
            </a:avLst>
          </a:prstGeom>
        </p:spPr>
      </p:pic>
      <p:pic>
        <p:nvPicPr>
          <p:cNvPr id="11" name="Рисунок 10" descr="h44.png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</a:blip>
          <a:stretch>
            <a:fillRect/>
          </a:stretch>
        </p:blipFill>
        <p:spPr>
          <a:xfrm rot="2534885">
            <a:off x="7836874" y="369722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2" name="Рисунок 11" descr="h44.png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</a:blip>
          <a:stretch>
            <a:fillRect/>
          </a:stretch>
        </p:blipFill>
        <p:spPr>
          <a:xfrm rot="1708327">
            <a:off x="924105" y="369723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16" name="Рисунок 15" descr="h35.png"/>
          <p:cNvPicPr>
            <a:picLocks noChangeAspect="1"/>
          </p:cNvPicPr>
          <p:nvPr userDrawn="1"/>
        </p:nvPicPr>
        <p:blipFill>
          <a:blip r:embed="rId17" cstate="print">
            <a:clrChange>
              <a:clrFrom>
                <a:srgbClr val="FFFF8A"/>
              </a:clrFrom>
              <a:clrTo>
                <a:srgbClr val="FFFF8A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42777">
            <a:off x="7741483" y="2087311"/>
            <a:ext cx="765577" cy="1389477"/>
          </a:xfrm>
          <a:prstGeom prst="rect">
            <a:avLst/>
          </a:prstGeom>
        </p:spPr>
      </p:pic>
      <p:pic>
        <p:nvPicPr>
          <p:cNvPr id="17" name="Рисунок 16" descr="h35.png"/>
          <p:cNvPicPr>
            <a:picLocks noChangeAspect="1"/>
          </p:cNvPicPr>
          <p:nvPr userDrawn="1"/>
        </p:nvPicPr>
        <p:blipFill>
          <a:blip r:embed="rId17" cstate="print">
            <a:clrChange>
              <a:clrFrom>
                <a:srgbClr val="FFFF8A"/>
              </a:clrFrom>
              <a:clrTo>
                <a:srgbClr val="FFFF8A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360102">
            <a:off x="1962563" y="1934633"/>
            <a:ext cx="765577" cy="1389477"/>
          </a:xfrm>
          <a:prstGeom prst="rect">
            <a:avLst/>
          </a:prstGeom>
        </p:spPr>
      </p:pic>
      <p:pic>
        <p:nvPicPr>
          <p:cNvPr id="10" name="Рисунок 9" descr="h44.png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</a:blip>
          <a:stretch>
            <a:fillRect/>
          </a:stretch>
        </p:blipFill>
        <p:spPr>
          <a:xfrm rot="1691372">
            <a:off x="492058" y="5626307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9" name="Рисунок 8" descr="j0432548.png"/>
          <p:cNvPicPr>
            <a:picLocks noChangeAspect="1"/>
          </p:cNvPicPr>
          <p:nvPr userDrawn="1"/>
        </p:nvPicPr>
        <p:blipFill>
          <a:blip r:embed="rId18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001159">
            <a:off x="636919" y="3889363"/>
            <a:ext cx="1280163" cy="115214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pic>
        <p:nvPicPr>
          <p:cNvPr id="8" name="Рисунок 7" descr="j0432548.png"/>
          <p:cNvPicPr>
            <a:picLocks noChangeAspect="1"/>
          </p:cNvPicPr>
          <p:nvPr userDrawn="1"/>
        </p:nvPicPr>
        <p:blipFill>
          <a:blip r:embed="rId18" cstate="print">
            <a:lum bright="70000" contrast="-70000"/>
          </a:blip>
          <a:stretch>
            <a:fillRect/>
          </a:stretch>
        </p:blipFill>
        <p:spPr>
          <a:xfrm rot="19851170">
            <a:off x="6355702" y="1579575"/>
            <a:ext cx="1280163" cy="115214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912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C9B73-BBBB-4BF0-8789-0354DC736B08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7994D-99B0-4688-A3CB-C51AC734EEE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Рисунок 12" descr="h44.png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</a:blip>
          <a:stretch>
            <a:fillRect/>
          </a:stretch>
        </p:blipFill>
        <p:spPr>
          <a:xfrm rot="1691372">
            <a:off x="3516393" y="5266267"/>
            <a:ext cx="684081" cy="885281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1" name="Рамка 2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928"/>
            </a:avLst>
          </a:prstGeom>
          <a:gradFill flip="none" rotWithShape="1">
            <a:gsLst>
              <a:gs pos="0">
                <a:srgbClr val="B897D1">
                  <a:tint val="66000"/>
                  <a:satMod val="160000"/>
                </a:srgbClr>
              </a:gs>
              <a:gs pos="50000">
                <a:srgbClr val="B897D1">
                  <a:tint val="44500"/>
                  <a:satMod val="160000"/>
                </a:srgbClr>
              </a:gs>
              <a:gs pos="100000">
                <a:srgbClr val="B897D1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3" name="Рисунок 22" descr="j0432548.png"/>
          <p:cNvPicPr>
            <a:picLocks noChangeAspect="1"/>
          </p:cNvPicPr>
          <p:nvPr userDrawn="1"/>
        </p:nvPicPr>
        <p:blipFill>
          <a:blip r:embed="rId18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001159">
            <a:off x="3798061" y="866923"/>
            <a:ext cx="1280163" cy="115214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prstTxWarp prst="textPlain">
              <a:avLst/>
            </a:prstTxWarp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800" dirty="0" smtClean="0">
                <a:gradFill flip="none" rotWithShape="1"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gradFill flip="none" rotWithShape="1"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340768"/>
            <a:ext cx="6400800" cy="432048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Доклад </a:t>
            </a:r>
          </a:p>
          <a:p>
            <a:pPr algn="l">
              <a:defRPr/>
            </a:pP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преподавателя ДШИ</a:t>
            </a:r>
          </a:p>
          <a:p>
            <a:pPr algn="l">
              <a:defRPr/>
            </a:pPr>
            <a:r>
              <a:rPr lang="ru-RU" sz="2000" dirty="0" err="1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Костишеной</a:t>
            </a: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Инны Ивановны</a:t>
            </a:r>
          </a:p>
          <a:p>
            <a:pPr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2708920"/>
            <a:ext cx="54726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Формирование навыков самостоятельной работы при подготовке домашнего задания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классе фортепиано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79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268760"/>
            <a:ext cx="8172400" cy="45259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качество домашних занятий влияет: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умение самокритично относиться к своей игре,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оценить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предложить способы устранения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ошибок,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обладать дисциплиной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проявить способность к самоконтролю и стремление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самосовершенствованию.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7665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Занятия на фортепиано должны носить систематический и, главное, регулярный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характер.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Нужно научить ребенка оптимизировать распределение времени и максимально продуктивно планировать часы для занятий, не бездумно играть на инструменте, а воспитывать умение ставить конкретную цель и добиваться ее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реализации.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57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Физкультминутки и паузы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-являются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обязательной составной частью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урока и домашних занятий.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Нормой является их проведение по 1 минуте из 3-х легких упражнений с 3-4 повторениями каждого, а также имеет значение  эмоциональный фон во время выполнения упражнений. 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ожно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использовать игру в мяч, сочетая при этом учебные задачи, например, изучение нот или ритмического рисунка. Дети с удовольствием выполняют эти физические упражнения, не задумываясь о том, что они что-то изучают. 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Для отдыха можно использовать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прохлопывание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ритмических рисунков, работу с карточками. С удовольствием выполняют дети различные пальчиковые упражнения. 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84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Приемы и методы самостоятельной работы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младших классах в игровой форме и с участием родителей- игра «Научи меня играть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средних и старших классах педагогом определяется курс на развитие самостоятельности и инициативы обучающегося для повышения результативности домашней работы с помощью использования инновационных педагогических технологий: проблемно-поисковых методов обучения, проектной деятельности, активизации познавательной активности. </a:t>
            </a:r>
          </a:p>
        </p:txBody>
      </p:sp>
    </p:spTree>
    <p:extLst>
      <p:ext uri="{BB962C8B-B14F-4D97-AF65-F5344CB8AC3E}">
        <p14:creationId xmlns:p14="http://schemas.microsoft.com/office/powerpoint/2010/main" val="27979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мотивации обучения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Вопросы мотивации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обучения имеют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самое непосредственное отношение: принуждение к занятиям музыкой разрушает здоровье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изматывает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учителей, напрягает родителей. Между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заинтересованностью в обучении и его позитивным влиянием на здоровье существует прямая связь. Если 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ребёнка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пропадает интерес к занятиям, на это существует много причин.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Подчеркну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лишь, что о наличии мотивации к обучению музыкой говорит интерес к занятиям, стремление больше узнать, радость от освоения новых произведений, желание выучить понравившиеся пьесы и т. д. </a:t>
            </a: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34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556792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Совместная творческая деятельность преподавателя и обучающегося, доброжелательная атмосфера на уроках и творческая заинтересованность в домашних занятиях могут стать прочной основой успешности обучения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ДШИ.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85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528392" cy="4536504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65104"/>
          </a:xfrm>
        </p:spPr>
      </p:pic>
    </p:spTree>
    <p:extLst>
      <p:ext uri="{BB962C8B-B14F-4D97-AF65-F5344CB8AC3E}">
        <p14:creationId xmlns:p14="http://schemas.microsoft.com/office/powerpoint/2010/main" val="93275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Физкультминутка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51221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Домашние занятия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6288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225565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01297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21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1012974"/>
          </a:xfrm>
        </p:spPr>
        <p:txBody>
          <a:bodyPr/>
          <a:lstStyle/>
          <a:p>
            <a:r>
              <a:rPr lang="ru-RU" dirty="0"/>
              <a:t>Введение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91264" cy="31249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Самостоятельная работа – вид деятельности школьников, при котором в условиях систематического уменьшения прямой помощи учителя выполняются учебные 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96943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Самостоятельная работа учащегося – это часть учебного процесса, состоящая из двух разделов: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20888"/>
            <a:ext cx="8291264" cy="319695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ервый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его раздел – это самостоятельная работа ученика-пианиста        непосредственно на самом уроке;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раздел – домашняя работа над выполнением заданий, полученных  на уроке. </a:t>
            </a:r>
          </a:p>
        </p:txBody>
      </p:sp>
    </p:spTree>
    <p:extLst>
      <p:ext uri="{BB962C8B-B14F-4D97-AF65-F5344CB8AC3E}">
        <p14:creationId xmlns:p14="http://schemas.microsoft.com/office/powerpoint/2010/main" val="145383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Навыки самостоятельной работы: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16832"/>
            <a:ext cx="7056784" cy="3124944"/>
          </a:xfrm>
        </p:spPr>
        <p:txBody>
          <a:bodyPr>
            <a:normAutofit/>
          </a:bodyPr>
          <a:lstStyle/>
          <a:p>
            <a:pPr algn="just"/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Умение думать</a:t>
            </a:r>
          </a:p>
          <a:p>
            <a:pPr algn="just"/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Умение слушать</a:t>
            </a:r>
          </a:p>
          <a:p>
            <a:pPr algn="just"/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Умение понимать</a:t>
            </a:r>
          </a:p>
          <a:p>
            <a:pPr algn="just"/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Умение видеть нотный текст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3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484784"/>
            <a:ext cx="8289925" cy="36004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Важно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напомнить: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во-первых, учить навыкам самостоятельной работы следует на уроках,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во-вторых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любое новое задание, предлагаемое для самостоятельной проработки должно опираться на усвоенное ранее под руководством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39256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988840"/>
            <a:ext cx="7632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Организация самостоятельной работы обучающихся должна присутствовать в качестве отдельной педагогической задачи преподавателя. В сферу самостоятельных домашних занятий входит обширный комплекс вопросов, связанный с содержанием, формами организации домашней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 сделать занятия музыкой наиболее продуктивными в домашних условиях?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20888"/>
            <a:ext cx="8291264" cy="3096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Для выполнения программы нужны определенные личностные качества и уровень развития музыкальных способностей. Музыка в этом плане похожа на занятия спортом, где только ежедневные тренировки дают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56518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9552" y="1556792"/>
            <a:ext cx="796798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Основная задача преподавателя по специальности состоит в том, чтобы научить ребенка осмысленно и самостоятельно работать дома, то есть научить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учиться.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2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Условия для домашней подготовки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аличие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инструмента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достаточное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количество времени для игры на инструменте;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положительный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настрой и физическое состояние поддержка и помощь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семьи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онтроль со стороны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2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611</Words>
  <Application>Microsoft Office PowerPoint</Application>
  <PresentationFormat>Экран (4:3)</PresentationFormat>
  <Paragraphs>48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</vt:lpstr>
      <vt:lpstr>Введение </vt:lpstr>
      <vt:lpstr>Самостоятельная работа учащегося – это часть учебного процесса, состоящая из двух разделов:</vt:lpstr>
      <vt:lpstr>Навыки самостоятельной работы:</vt:lpstr>
      <vt:lpstr>Презентация PowerPoint</vt:lpstr>
      <vt:lpstr>Презентация PowerPoint</vt:lpstr>
      <vt:lpstr>Как сделать занятия музыкой наиболее продуктивными в домашних условиях? </vt:lpstr>
      <vt:lpstr>Презентация PowerPoint</vt:lpstr>
      <vt:lpstr>Условия для домашней подготовки</vt:lpstr>
      <vt:lpstr>Презентация PowerPoint</vt:lpstr>
      <vt:lpstr>Презентация PowerPoint</vt:lpstr>
      <vt:lpstr>Физкультминутки и паузы </vt:lpstr>
      <vt:lpstr>Приемы и методы самостоятельной работы</vt:lpstr>
      <vt:lpstr>Вопросы мотивации обучения </vt:lpstr>
      <vt:lpstr>Презентация PowerPoint</vt:lpstr>
      <vt:lpstr>Физкультминутка</vt:lpstr>
      <vt:lpstr>Физкультминутка</vt:lpstr>
      <vt:lpstr>Домашние занятия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Home</cp:lastModifiedBy>
  <cp:revision>75</cp:revision>
  <dcterms:created xsi:type="dcterms:W3CDTF">2017-08-05T18:57:17Z</dcterms:created>
  <dcterms:modified xsi:type="dcterms:W3CDTF">2020-10-25T19:56:51Z</dcterms:modified>
</cp:coreProperties>
</file>